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</p:sldIdLst>
  <p:sldSz cx="7559675" cy="1069181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960"/>
    <a:srgbClr val="F2EDE6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00" autoAdjust="0"/>
    <p:restoredTop sz="94660"/>
  </p:normalViewPr>
  <p:slideViewPr>
    <p:cSldViewPr snapToGrid="0">
      <p:cViewPr>
        <p:scale>
          <a:sx n="125" d="100"/>
          <a:sy n="125" d="100"/>
        </p:scale>
        <p:origin x="931" y="-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1548000"/>
            <a:ext cx="6120000" cy="720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000" y="2628000"/>
            <a:ext cx="6120000" cy="7550649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75282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86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487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Screenshot, Grafiken, Schrift, Grafikdesign enthält.&#10;&#10;Automatisch generierte Beschreibung">
            <a:extLst>
              <a:ext uri="{FF2B5EF4-FFF2-40B4-BE49-F238E27FC236}">
                <a16:creationId xmlns:a16="http://schemas.microsoft.com/office/drawing/2014/main" id="{1DB81CB1-DE50-35FC-3D1B-06340CB506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66251" cy="106918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8000" y="1548000"/>
            <a:ext cx="6120000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8000" y="2628000"/>
            <a:ext cx="6120000" cy="756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13552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6" r:id="rId2"/>
    <p:sldLayoutId id="2147483667" r:id="rId3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chemeClr val="tx1"/>
          </a:solidFill>
          <a:latin typeface="Stabil Grotesk" panose="00000600000000000000" pitchFamily="50" charset="0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Stabil Grotesk" panose="00000600000000000000" pitchFamily="50" charset="0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Stabil Grotesk" panose="00000600000000000000" pitchFamily="50" charset="0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Stabil Grotesk" panose="00000600000000000000" pitchFamily="50" charset="0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Stabil Grotesk" panose="00000600000000000000" pitchFamily="50" charset="0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Stabil Grotesk" panose="00000600000000000000" pitchFamily="50" charset="0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44DA04-ADA0-6318-0FC7-EA9A00243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>
                <a:latin typeface="Stabil Grotesk Bold" panose="00000800000000000000" pitchFamily="50" charset="0"/>
              </a:rPr>
              <a:t>SERVICELEITER-BRIEFING</a:t>
            </a:r>
            <a:br>
              <a:rPr lang="de-DE" dirty="0">
                <a:latin typeface="Stabil Grotesk Bold" panose="00000800000000000000" pitchFamily="50" charset="0"/>
              </a:rPr>
            </a:br>
            <a:r>
              <a:rPr lang="de-AT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Metallica </a:t>
            </a:r>
            <a:br>
              <a:rPr lang="de-AT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AT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22.</a:t>
            </a:r>
            <a:r>
              <a:rPr lang="de-AT" sz="1600" dirty="0">
                <a:ea typeface="Calibri" panose="020F0502020204030204" pitchFamily="34" charset="0"/>
                <a:cs typeface="Times New Roman" panose="02020603050405020304" pitchFamily="18" charset="0"/>
              </a:rPr>
              <a:t>05</a:t>
            </a:r>
            <a:r>
              <a:rPr lang="de-AT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.2026 | </a:t>
            </a:r>
            <a:r>
              <a:rPr lang="de-AT" sz="1600" dirty="0">
                <a:ea typeface="Calibri" panose="020F0502020204030204" pitchFamily="34" charset="0"/>
                <a:cs typeface="Times New Roman" panose="02020603050405020304" pitchFamily="18" charset="0"/>
              </a:rPr>
              <a:t>20</a:t>
            </a:r>
            <a:r>
              <a:rPr lang="de-AT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:30 Uhr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AC86DA-A74B-9EC4-78B5-A688826CA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837" y="5531409"/>
            <a:ext cx="6120000" cy="4930851"/>
          </a:xfrm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AT" sz="1400" dirty="0">
                <a:solidFill>
                  <a:srgbClr val="BF9960"/>
                </a:solidFill>
                <a:latin typeface="Stabil Grotesk Bold" panose="000008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Veranstaltungsablauf: </a:t>
            </a:r>
            <a:endParaRPr lang="de-DE" sz="1400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DE" sz="1200" dirty="0">
                <a:latin typeface="Stabil Grotesk Bold" panose="00000800000000000000" pitchFamily="50" charset="0"/>
                <a:cs typeface="Times New Roman" panose="02020603050405020304" pitchFamily="18" charset="0"/>
              </a:rPr>
              <a:t>16:00 Uhr | Hausöffnung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DE" sz="1200" dirty="0">
                <a:latin typeface="Stabil Grotesk Bold" panose="00000800000000000000" pitchFamily="50" charset="0"/>
                <a:cs typeface="Times New Roman" panose="02020603050405020304" pitchFamily="18" charset="0"/>
              </a:rPr>
              <a:t>18:00 Uhr | Vorband </a:t>
            </a:r>
            <a:r>
              <a:rPr lang="de-DE" sz="1200" dirty="0" err="1">
                <a:latin typeface="Stabil Grotesk Bold" panose="00000800000000000000" pitchFamily="50" charset="0"/>
                <a:cs typeface="Times New Roman" panose="02020603050405020304" pitchFamily="18" charset="0"/>
              </a:rPr>
              <a:t>Knocked</a:t>
            </a:r>
            <a:r>
              <a:rPr lang="de-DE" sz="1200" dirty="0">
                <a:latin typeface="Stabil Grotesk Bold" panose="00000800000000000000" pitchFamily="50" charset="0"/>
                <a:cs typeface="Times New Roman" panose="02020603050405020304" pitchFamily="18" charset="0"/>
              </a:rPr>
              <a:t> Loose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DE" sz="1200" dirty="0">
                <a:latin typeface="Stabil Grotesk Bold" panose="00000800000000000000" pitchFamily="50" charset="0"/>
                <a:cs typeface="Times New Roman" panose="02020603050405020304" pitchFamily="18" charset="0"/>
              </a:rPr>
              <a:t>19:00 Uhr | Vorband </a:t>
            </a:r>
            <a:r>
              <a:rPr lang="de-DE" sz="1200" dirty="0" err="1">
                <a:latin typeface="Stabil Grotesk Bold" panose="00000800000000000000" pitchFamily="50" charset="0"/>
                <a:cs typeface="Times New Roman" panose="02020603050405020304" pitchFamily="18" charset="0"/>
              </a:rPr>
              <a:t>Gojira</a:t>
            </a:r>
            <a:endParaRPr lang="de-DE" sz="1200" dirty="0">
              <a:latin typeface="Stabil Grotesk Bold" panose="00000800000000000000" pitchFamily="50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DE" sz="1200" dirty="0">
                <a:latin typeface="Stabil Grotesk Bold" panose="00000800000000000000" pitchFamily="50" charset="0"/>
                <a:cs typeface="Times New Roman" panose="02020603050405020304" pitchFamily="18" charset="0"/>
              </a:rPr>
              <a:t>20:30 Uhr | Metallica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DE" sz="1200" dirty="0">
                <a:latin typeface="Stabil Grotesk Bold" panose="00000800000000000000" pitchFamily="50" charset="0"/>
                <a:cs typeface="Times New Roman" panose="02020603050405020304" pitchFamily="18" charset="0"/>
              </a:rPr>
              <a:t>23:00 Uhr | Show Ende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DE" sz="1200" dirty="0">
                <a:latin typeface="Stabil Grotesk Bold" panose="00000800000000000000" pitchFamily="50" charset="0"/>
                <a:cs typeface="Times New Roman" panose="02020603050405020304" pitchFamily="18" charset="0"/>
              </a:rPr>
              <a:t>23:35 Uhr | Ankündigung letzte Runde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DE" sz="1200" dirty="0">
                <a:latin typeface="Stabil Grotesk Bold" panose="00000800000000000000" pitchFamily="50" charset="0"/>
                <a:cs typeface="Times New Roman" panose="02020603050405020304" pitchFamily="18" charset="0"/>
              </a:rPr>
              <a:t>23:45 Uhr | Ausschankstopp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DE" sz="1200" dirty="0">
                <a:latin typeface="Stabil Grotesk Bold" panose="00000800000000000000" pitchFamily="50" charset="0"/>
                <a:cs typeface="Times New Roman" panose="02020603050405020304" pitchFamily="18" charset="0"/>
              </a:rPr>
              <a:t>0:00 Uhr | Ende</a:t>
            </a:r>
            <a:endParaRPr lang="de-AT" sz="1200" dirty="0">
              <a:solidFill>
                <a:srgbClr val="BF9960"/>
              </a:solidFill>
              <a:effectLst/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AT" sz="1400" dirty="0">
                <a:solidFill>
                  <a:srgbClr val="BF9960"/>
                </a:solidFill>
                <a:effectLst/>
                <a:latin typeface="Stabil Grotesk Bold" panose="000008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Fokus-Punkte des heutigen Veranstaltungstags: </a:t>
            </a:r>
            <a:endParaRPr lang="de-DE" sz="1400" dirty="0">
              <a:solidFill>
                <a:srgbClr val="BF9960"/>
              </a:solidFill>
              <a:effectLst/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>
              <a:spcBef>
                <a:spcPts val="200"/>
              </a:spcBef>
              <a:spcAft>
                <a:spcPts val="200"/>
              </a:spcAft>
              <a:buFont typeface="+mj-lt"/>
              <a:buAutoNum type="arabicParenBoth"/>
            </a:pPr>
            <a:r>
              <a:rPr lang="de-DE" sz="1200" dirty="0">
                <a:latin typeface="Stabil Grotesk Bold" panose="00000800000000000000" pitchFamily="50" charset="0"/>
                <a:cs typeface="Times New Roman" panose="02020603050405020304" pitchFamily="18" charset="0"/>
              </a:rPr>
              <a:t>Alles wieder eindecken! </a:t>
            </a:r>
          </a:p>
          <a:p>
            <a:pPr marL="228600" indent="-228600">
              <a:spcBef>
                <a:spcPts val="200"/>
              </a:spcBef>
              <a:spcAft>
                <a:spcPts val="200"/>
              </a:spcAft>
              <a:buFont typeface="+mj-lt"/>
              <a:buAutoNum type="arabicParenBoth"/>
            </a:pPr>
            <a:r>
              <a:rPr lang="de-DE" sz="1200" dirty="0">
                <a:latin typeface="Stabil Grotesk Bold" panose="00000800000000000000" pitchFamily="50" charset="0"/>
                <a:cs typeface="Times New Roman" panose="02020603050405020304" pitchFamily="18" charset="0"/>
              </a:rPr>
              <a:t>Hygiene-Kontrolle im Haus | Thematiken auf der letzten Seite beachten! </a:t>
            </a:r>
          </a:p>
          <a:p>
            <a:pPr marL="228600" indent="-228600">
              <a:spcBef>
                <a:spcPts val="200"/>
              </a:spcBef>
              <a:spcAft>
                <a:spcPts val="200"/>
              </a:spcAft>
              <a:buFont typeface="+mj-lt"/>
              <a:buAutoNum type="arabicParenBoth"/>
            </a:pPr>
            <a:r>
              <a:rPr lang="de-DE" sz="1200" dirty="0">
                <a:latin typeface="Stabil Grotesk Bold" panose="00000800000000000000" pitchFamily="50" charset="0"/>
                <a:cs typeface="Times New Roman" panose="02020603050405020304" pitchFamily="18" charset="0"/>
              </a:rPr>
              <a:t>Logenschränke Ordnung herstellen! </a:t>
            </a:r>
          </a:p>
          <a:p>
            <a:pPr marL="0" lv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AT" sz="1400" dirty="0">
                <a:solidFill>
                  <a:srgbClr val="BF99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Allgemeine Informationen:</a:t>
            </a:r>
            <a:endParaRPr lang="de-AT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AT" sz="1200" dirty="0">
                <a:cs typeface="Times New Roman" panose="02020603050405020304" pitchFamily="18" charset="0"/>
              </a:rPr>
              <a:t>Philipp, Sol und Chiara als HR-Ansprechpartner vor Ort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AT" sz="1200" dirty="0">
                <a:cs typeface="Times New Roman" panose="02020603050405020304" pitchFamily="18" charset="0"/>
              </a:rPr>
              <a:t>Potenzielle Debriefing Punkte umgehend an Jan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Eis Läufer | Steuerung via Tanja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Kein Kat1+ auf der Terrasse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Check-Out Teilbereiche zu Konzertbeginn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Awareness Kommunikation optimieren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Allergene nur in der digitalen Menükarte einsehbar | gerne Hilfestellungen geben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Gluten-Allergiker und veganer im Haus | Bitte bei der Küche melden </a:t>
            </a:r>
            <a:endParaRPr lang="de-DE" sz="1200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/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endParaRPr lang="de-DE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endParaRPr lang="de-AT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endParaRPr lang="de-AT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377AB0AC-2E66-BD68-4AC9-C7C2B872D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891951"/>
              </p:ext>
            </p:extLst>
          </p:nvPr>
        </p:nvGraphicFramePr>
        <p:xfrm>
          <a:off x="756672" y="2268000"/>
          <a:ext cx="6047552" cy="31664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79591">
                  <a:extLst>
                    <a:ext uri="{9D8B030D-6E8A-4147-A177-3AD203B41FA5}">
                      <a16:colId xmlns:a16="http://schemas.microsoft.com/office/drawing/2014/main" val="1890058484"/>
                    </a:ext>
                  </a:extLst>
                </a:gridCol>
                <a:gridCol w="1678786">
                  <a:extLst>
                    <a:ext uri="{9D8B030D-6E8A-4147-A177-3AD203B41FA5}">
                      <a16:colId xmlns:a16="http://schemas.microsoft.com/office/drawing/2014/main" val="1342451819"/>
                    </a:ext>
                  </a:extLst>
                </a:gridCol>
                <a:gridCol w="1689175">
                  <a:extLst>
                    <a:ext uri="{9D8B030D-6E8A-4147-A177-3AD203B41FA5}">
                      <a16:colId xmlns:a16="http://schemas.microsoft.com/office/drawing/2014/main" val="1141330178"/>
                    </a:ext>
                  </a:extLst>
                </a:gridCol>
              </a:tblGrid>
              <a:tr h="175953">
                <a:tc gridSpan="3">
                  <a:txBody>
                    <a:bodyPr/>
                    <a:lstStyle/>
                    <a:p>
                      <a:pPr algn="l"/>
                      <a:r>
                        <a:rPr lang="de-DE" sz="1400" b="0" dirty="0">
                          <a:solidFill>
                            <a:schemeClr val="bg1"/>
                          </a:solidFill>
                          <a:latin typeface="Stabil Grotesk" panose="00000600000000000000" pitchFamily="50" charset="0"/>
                        </a:rPr>
                        <a:t>BASICS</a:t>
                      </a:r>
                    </a:p>
                  </a:txBody>
                  <a:tcPr anchor="ctr">
                    <a:solidFill>
                      <a:srgbClr val="BF99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755348"/>
                  </a:ext>
                </a:extLst>
              </a:tr>
              <a:tr h="149560">
                <a:tc>
                  <a:txBody>
                    <a:bodyPr/>
                    <a:lstStyle/>
                    <a:p>
                      <a:endParaRPr lang="de-DE" sz="1100" dirty="0">
                        <a:latin typeface="Stabil Grotesk" panose="00000600000000000000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Gebucht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Kapazität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4023775"/>
                  </a:ext>
                </a:extLst>
              </a:tr>
              <a:tr h="149870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100" dirty="0">
                          <a:effectLst/>
                          <a:latin typeface="Stabil Grotesk" panose="00000600000000000000" pitchFamily="50" charset="0"/>
                        </a:rPr>
                        <a:t>Gäste offener Bereich</a:t>
                      </a:r>
                      <a:endParaRPr lang="de-DE" sz="110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1932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2324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0103721"/>
                  </a:ext>
                </a:extLst>
              </a:tr>
              <a:tr h="227029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Panorama Lounge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192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9249097"/>
                  </a:ext>
                </a:extLst>
              </a:tr>
              <a:tr h="149560"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Gäste Logen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884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1005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3686096"/>
                  </a:ext>
                </a:extLst>
              </a:tr>
              <a:tr h="200998"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Zum Jürgen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311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192608"/>
                  </a:ext>
                </a:extLst>
              </a:tr>
              <a:tr h="200998"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Adler Wirtschaft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416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0851763"/>
                  </a:ext>
                </a:extLst>
              </a:tr>
              <a:tr h="140320"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Wintersporthalle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500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4036291"/>
                  </a:ext>
                </a:extLst>
              </a:tr>
              <a:tr h="270897">
                <a:tc>
                  <a:txBody>
                    <a:bodyPr/>
                    <a:lstStyle/>
                    <a:p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Stabil Grotesk" panose="00000600000000000000" pitchFamily="50" charset="0"/>
                        </a:rPr>
                        <a:t>Mitarbeiter:innen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Stabil Grotesk" panose="00000600000000000000" pitchFamily="50" charset="0"/>
                        </a:rPr>
                        <a:t> (Reserve)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14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258096"/>
                  </a:ext>
                </a:extLst>
              </a:tr>
              <a:tr h="145161">
                <a:tc>
                  <a:txBody>
                    <a:bodyPr/>
                    <a:lstStyle/>
                    <a:p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Stabil Grotesk" panose="00000600000000000000" pitchFamily="50" charset="0"/>
                        </a:rPr>
                        <a:t>Mitarbeiter:innen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Stabil Grotesk" panose="00000600000000000000" pitchFamily="50" charset="0"/>
                        </a:rPr>
                        <a:t> U18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lang="de-DE" sz="1100" dirty="0">
                        <a:highlight>
                          <a:srgbClr val="FFFF00"/>
                        </a:highlight>
                        <a:latin typeface="Stabil Grotesk" panose="00000600000000000000" pitchFamily="50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287169"/>
                  </a:ext>
                </a:extLst>
              </a:tr>
              <a:tr h="208029">
                <a:tc>
                  <a:txBody>
                    <a:bodyPr/>
                    <a:lstStyle/>
                    <a:p>
                      <a:r>
                        <a:rPr lang="de-DE" sz="1100" dirty="0" err="1">
                          <a:latin typeface="Stabil Grotesk" panose="00000600000000000000" pitchFamily="50" charset="0"/>
                        </a:rPr>
                        <a:t>Mitarbeiter:innen</a:t>
                      </a:r>
                      <a:r>
                        <a:rPr lang="de-DE" sz="1100" dirty="0">
                          <a:latin typeface="Stabil Grotesk" panose="00000600000000000000" pitchFamily="50" charset="0"/>
                        </a:rPr>
                        <a:t> Check-in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15:00 Uhr &amp; 15:30 Uhr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197270"/>
                  </a:ext>
                </a:extLst>
              </a:tr>
              <a:tr h="145161"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Schlussdienst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de-DE" sz="1100" dirty="0">
                          <a:latin typeface="Stabil Grotesk" panose="00000600000000000000" pitchFamily="50" charset="0"/>
                        </a:rPr>
                        <a:t>Hafedh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1967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90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6D67033-240A-F96A-1A79-7F7C525A0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" y="1547999"/>
            <a:ext cx="6210000" cy="8878701"/>
          </a:xfrm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AT" sz="1400" dirty="0">
                <a:solidFill>
                  <a:srgbClr val="BF9960"/>
                </a:solidFill>
                <a:cs typeface="Times New Roman" panose="02020603050405020304" pitchFamily="18" charset="0"/>
              </a:rPr>
              <a:t>Informationen Logen: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AT" sz="1200" dirty="0">
                <a:cs typeface="Times New Roman" panose="02020603050405020304" pitchFamily="18" charset="0"/>
              </a:rPr>
              <a:t>Es fährt ein Gin Trolley | Gideon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AT" sz="1200" dirty="0">
                <a:cs typeface="Times New Roman" panose="02020603050405020304" pitchFamily="18" charset="0"/>
              </a:rPr>
              <a:t>Upselling Station an der Sky Bar B | Anfragen über Hafedh oder Jan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Loge 2.16 | Upselling | </a:t>
            </a:r>
            <a:r>
              <a:rPr lang="de-DE" sz="1200" dirty="0" err="1">
                <a:cs typeface="Times New Roman" panose="02020603050405020304" pitchFamily="18" charset="0"/>
              </a:rPr>
              <a:t>Culinary</a:t>
            </a:r>
            <a:r>
              <a:rPr lang="de-DE" sz="1200" dirty="0">
                <a:cs typeface="Times New Roman" panose="02020603050405020304" pitchFamily="18" charset="0"/>
              </a:rPr>
              <a:t> Trolley + Candy &amp; </a:t>
            </a:r>
            <a:r>
              <a:rPr lang="de-DE" sz="1200" dirty="0" err="1">
                <a:cs typeface="Times New Roman" panose="02020603050405020304" pitchFamily="18" charset="0"/>
              </a:rPr>
              <a:t>Salty</a:t>
            </a:r>
            <a:r>
              <a:rPr lang="de-DE" sz="1200" dirty="0">
                <a:cs typeface="Times New Roman" panose="02020603050405020304" pitchFamily="18" charset="0"/>
              </a:rPr>
              <a:t> Bar + Gin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Loge 3.33 | Upselling | Candy &amp; </a:t>
            </a:r>
            <a:r>
              <a:rPr lang="de-DE" sz="1200" dirty="0" err="1">
                <a:cs typeface="Times New Roman" panose="02020603050405020304" pitchFamily="18" charset="0"/>
              </a:rPr>
              <a:t>Salty</a:t>
            </a:r>
            <a:r>
              <a:rPr lang="de-DE" sz="1200" dirty="0">
                <a:cs typeface="Times New Roman" panose="02020603050405020304" pitchFamily="18" charset="0"/>
              </a:rPr>
              <a:t> Bar + Gin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Loge 2.27 &amp; 2.28 | Live Nation inkl. Sonderweine &amp; Sonderessen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Loge 3.25 | Upselling | Candy &amp; </a:t>
            </a:r>
            <a:r>
              <a:rPr lang="de-DE" sz="1200" dirty="0" err="1">
                <a:cs typeface="Times New Roman" panose="02020603050405020304" pitchFamily="18" charset="0"/>
              </a:rPr>
              <a:t>Salty</a:t>
            </a:r>
            <a:r>
              <a:rPr lang="de-DE" sz="1200" dirty="0">
                <a:cs typeface="Times New Roman" panose="02020603050405020304" pitchFamily="18" charset="0"/>
              </a:rPr>
              <a:t> Bar + Gin + Havanna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Loge 2.15 | Upselling | 2x </a:t>
            </a:r>
            <a:r>
              <a:rPr lang="de-DE" sz="1200" dirty="0" err="1">
                <a:cs typeface="Times New Roman" panose="02020603050405020304" pitchFamily="18" charset="0"/>
              </a:rPr>
              <a:t>Jausenplatte</a:t>
            </a:r>
            <a:r>
              <a:rPr lang="de-DE" sz="1200" dirty="0">
                <a:cs typeface="Times New Roman" panose="02020603050405020304" pitchFamily="18" charset="0"/>
              </a:rPr>
              <a:t> zusätzlich + Candy &amp;/ </a:t>
            </a:r>
            <a:r>
              <a:rPr lang="de-DE" sz="1200" dirty="0" err="1">
                <a:cs typeface="Times New Roman" panose="02020603050405020304" pitchFamily="18" charset="0"/>
              </a:rPr>
              <a:t>Salty</a:t>
            </a:r>
            <a:r>
              <a:rPr lang="de-DE" sz="1200" dirty="0">
                <a:cs typeface="Times New Roman" panose="02020603050405020304" pitchFamily="18" charset="0"/>
              </a:rPr>
              <a:t> Bar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Loge 2.35 | Upselling | Magnum CHP + Chardonnay + Steytler Pinotage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Loge 3.36 | Upselling | Candy &amp; </a:t>
            </a:r>
            <a:r>
              <a:rPr lang="de-DE" sz="1200" dirty="0" err="1">
                <a:cs typeface="Times New Roman" panose="02020603050405020304" pitchFamily="18" charset="0"/>
              </a:rPr>
              <a:t>Salty</a:t>
            </a:r>
            <a:r>
              <a:rPr lang="de-DE" sz="1200" dirty="0">
                <a:cs typeface="Times New Roman" panose="02020603050405020304" pitchFamily="18" charset="0"/>
              </a:rPr>
              <a:t> Bar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Loge 2.01 | Nutzung über EFS &amp; Dominik Ziller | nach dem Konzert noch Speisen und Party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solidFill>
                  <a:srgbClr val="FF0000"/>
                </a:solidFill>
                <a:cs typeface="Times New Roman" panose="02020603050405020304" pitchFamily="18" charset="0"/>
              </a:rPr>
              <a:t>Desserts in der Ebene 3 aus der Logenküche holen! |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Hauptgänge überall wie immer auf Abruf und Abbau über die Logenkraft abbauen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Verteilung Käse und Kuchen über die Küche gegen 21:00 Uhr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Zu Beginn der Show Licht und Fernseher aus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endParaRPr lang="de-DE" dirty="0"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AT" sz="1400" dirty="0">
                <a:solidFill>
                  <a:srgbClr val="BF99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Informationen Offener Bereich: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/>
              <a:t>Alle Tische in eine Flucht rücken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/>
              <a:t>Kühlschränke auf der Ebene 1 über uns </a:t>
            </a:r>
            <a:r>
              <a:rPr lang="de-DE" sz="1200" dirty="0" err="1"/>
              <a:t>nachbefüllen</a:t>
            </a:r>
            <a:r>
              <a:rPr lang="de-DE" sz="1200" dirty="0"/>
              <a:t>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Wasser Verteilung zügig in die Abläufe einbauen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Bei Engpässen frühe Info an Hafedh &amp; Jan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Folgende Bereiche sind geöffnet: Ebene 1, Exe 2, Exe Bar A+B, Exe 3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/>
              <a:t>10 gemeldete Veganer zu Gast, bitte bei Dennis oder Nicolai abrufen und in der HAUPTKÜCHE abholen</a:t>
            </a:r>
            <a:endParaRPr lang="de-DE" sz="1200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Weingut Friedrich Becker als Sonderbar auf der Ebene 1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/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AT" sz="1400" dirty="0">
                <a:solidFill>
                  <a:srgbClr val="BF99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Informationen Panorama Lounge: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Family &amp; Friends von </a:t>
            </a:r>
            <a:r>
              <a:rPr lang="de-DE" sz="1200" dirty="0" err="1">
                <a:cs typeface="Times New Roman" panose="02020603050405020304" pitchFamily="18" charset="0"/>
              </a:rPr>
              <a:t>LiveNation</a:t>
            </a:r>
            <a:r>
              <a:rPr lang="de-DE" sz="1200" dirty="0"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Bar Snacks auf die Tische | keine weiteren Speisen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/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AT" sz="1400" dirty="0">
                <a:solidFill>
                  <a:srgbClr val="BF9960"/>
                </a:solidFill>
                <a:cs typeface="Times New Roman" panose="02020603050405020304" pitchFamily="18" charset="0"/>
              </a:rPr>
              <a:t>Informationen Wintersporthalle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Geöffnet von 16:00 Uhr – 21:00 Uhr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Einfache Speisenauswahl, daher auch nur Besteckkästen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Getränke anfangs in Gläsern später auf Becher umstellen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Terrasse zum Raucherbereich für die Gäste geplant | Bitte Aschenbecher mit rüber nehmen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Laufwegen erklären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Alles wieder vorbreiten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Zeitiger Check Out und Rücksprache mit Hafedh halten, ob Personal verschoben werden soll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>
                <a:cs typeface="Times New Roman" panose="02020603050405020304" pitchFamily="18" charset="0"/>
              </a:rPr>
              <a:t>Wasser Verteilung zügig in die Abläufe einbauen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/>
          </a:p>
          <a:p>
            <a:pPr lvl="0">
              <a:spcBef>
                <a:spcPts val="200"/>
              </a:spcBef>
              <a:spcAft>
                <a:spcPts val="200"/>
              </a:spcAft>
            </a:pPr>
            <a:endParaRPr lang="de-DE" dirty="0">
              <a:cs typeface="Times New Roman" panose="02020603050405020304" pitchFamily="18" charset="0"/>
            </a:endParaRPr>
          </a:p>
          <a:p>
            <a:pPr marL="0" lvl="0" indent="0">
              <a:spcBef>
                <a:spcPts val="200"/>
              </a:spcBef>
              <a:spcAft>
                <a:spcPts val="200"/>
              </a:spcAft>
              <a:buNone/>
            </a:pPr>
            <a:endParaRPr lang="de-DE" dirty="0">
              <a:cs typeface="Times New Roman" panose="02020603050405020304" pitchFamily="18" charset="0"/>
            </a:endParaRPr>
          </a:p>
          <a:p>
            <a:pPr lvl="0">
              <a:spcBef>
                <a:spcPts val="200"/>
              </a:spcBef>
              <a:spcAft>
                <a:spcPts val="200"/>
              </a:spcAft>
            </a:pPr>
            <a:endParaRPr lang="de-DE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it-IT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it-IT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b="1" dirty="0">
              <a:effectLst/>
              <a:latin typeface="Stabil Grotesk" panose="000006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endParaRPr lang="de-AT" sz="1100" dirty="0">
              <a:solidFill>
                <a:srgbClr val="BF9960"/>
              </a:solidFill>
              <a:effectLst/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sz="1100" dirty="0">
              <a:solidFill>
                <a:srgbClr val="BF9960"/>
              </a:solidFill>
              <a:effectLst/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sz="1100" dirty="0">
              <a:solidFill>
                <a:srgbClr val="BF9960"/>
              </a:solidFill>
              <a:effectLst/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sz="1100" dirty="0">
              <a:solidFill>
                <a:srgbClr val="BF9960"/>
              </a:solidFill>
              <a:effectLst/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sz="1100" dirty="0">
              <a:solidFill>
                <a:srgbClr val="BF9960"/>
              </a:solidFill>
              <a:effectLst/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sz="1100" dirty="0">
              <a:solidFill>
                <a:srgbClr val="BF9960"/>
              </a:solidFill>
              <a:effectLst/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sz="1100" dirty="0">
              <a:solidFill>
                <a:srgbClr val="BF9960"/>
              </a:solidFill>
              <a:effectLst/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198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D351DCE4-8288-1CF8-3F3E-2A9C201DE0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287093"/>
              </p:ext>
            </p:extLst>
          </p:nvPr>
        </p:nvGraphicFramePr>
        <p:xfrm>
          <a:off x="756061" y="6435712"/>
          <a:ext cx="6047552" cy="3632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5577">
                  <a:extLst>
                    <a:ext uri="{9D8B030D-6E8A-4147-A177-3AD203B41FA5}">
                      <a16:colId xmlns:a16="http://schemas.microsoft.com/office/drawing/2014/main" val="1890058484"/>
                    </a:ext>
                  </a:extLst>
                </a:gridCol>
                <a:gridCol w="2592800">
                  <a:extLst>
                    <a:ext uri="{9D8B030D-6E8A-4147-A177-3AD203B41FA5}">
                      <a16:colId xmlns:a16="http://schemas.microsoft.com/office/drawing/2014/main" val="3028358480"/>
                    </a:ext>
                  </a:extLst>
                </a:gridCol>
                <a:gridCol w="1689175">
                  <a:extLst>
                    <a:ext uri="{9D8B030D-6E8A-4147-A177-3AD203B41FA5}">
                      <a16:colId xmlns:a16="http://schemas.microsoft.com/office/drawing/2014/main" val="1141330178"/>
                    </a:ext>
                  </a:extLst>
                </a:gridCol>
              </a:tblGrid>
              <a:tr h="252000">
                <a:tc gridSpan="3">
                  <a:txBody>
                    <a:bodyPr/>
                    <a:lstStyle/>
                    <a:p>
                      <a:pPr algn="l"/>
                      <a:r>
                        <a:rPr lang="de-DE" sz="1100" b="0" dirty="0">
                          <a:solidFill>
                            <a:schemeClr val="bg1"/>
                          </a:solidFill>
                          <a:latin typeface="Stabil Grotesk" panose="00000600000000000000" pitchFamily="50" charset="0"/>
                        </a:rPr>
                        <a:t>SUPREME</a:t>
                      </a:r>
                    </a:p>
                  </a:txBody>
                  <a:tcPr anchor="ctr">
                    <a:solidFill>
                      <a:srgbClr val="BF99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75534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Katrin Groth 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Gästeanfragen &amp; -termine</a:t>
                      </a:r>
                      <a:endParaRPr lang="de-DE" b="0" dirty="0">
                        <a:latin typeface="Stabil Grotesk" panose="00000600000000000000" pitchFamily="50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0152 02 02 31 59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3402377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strike="noStrike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 Glüsing-Lüerßen</a:t>
                      </a:r>
                      <a:endParaRPr lang="de-DE" sz="1100" b="0" strike="noStrike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de-AT" sz="1100" b="0" strike="noStrike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Allgemein F&amp;B</a:t>
                      </a:r>
                      <a:endParaRPr lang="de-DE" b="0" strike="noStrike" dirty="0">
                        <a:latin typeface="Stabil Grotesk" panose="00000600000000000000" pitchFamily="50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strike="noStrike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0152 0204 7044</a:t>
                      </a:r>
                      <a:endParaRPr lang="de-DE" sz="1100" b="0" strike="noStrike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992502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Hafedh Samoud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Allgemein F&amp;B, Logen</a:t>
                      </a:r>
                      <a:endParaRPr lang="de-DE" b="0" dirty="0">
                        <a:latin typeface="Stabil Grotesk" panose="00000600000000000000" pitchFamily="50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0172 54 67 461 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1461959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kern="1200" dirty="0">
                          <a:solidFill>
                            <a:schemeClr val="tx1"/>
                          </a:solidFill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Pauline Burkhardt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de-DE" sz="1100" b="0" kern="1200" dirty="0">
                          <a:solidFill>
                            <a:schemeClr val="tx1"/>
                          </a:solidFill>
                          <a:effectLst/>
                          <a:latin typeface="Stabil Grotesk" panose="00000600000000000000" pitchFamily="50" charset="0"/>
                          <a:cs typeface="Times New Roman" panose="02020603050405020304" pitchFamily="18" charset="0"/>
                        </a:rPr>
                        <a:t>Sales und Specials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0152 0206 8858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1726605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Alina Santjohanser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Sales und Specials</a:t>
                      </a:r>
                      <a:endParaRPr lang="de-DE" b="0" dirty="0">
                        <a:latin typeface="Stabil Grotesk" panose="00000600000000000000" pitchFamily="50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0152 02 00 7238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17834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 Hassani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Logistik</a:t>
                      </a:r>
                      <a:endParaRPr lang="de-DE" b="0" dirty="0">
                        <a:latin typeface="Stabil Grotesk" panose="00000600000000000000" pitchFamily="50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0174 15 37 659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5441229"/>
                  </a:ext>
                </a:extLst>
              </a:tr>
              <a:tr h="1575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kern="1200" dirty="0">
                          <a:solidFill>
                            <a:schemeClr val="tx1"/>
                          </a:solidFill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Dilara Sanli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de-DE" sz="1100" b="0" kern="1200" dirty="0">
                          <a:solidFill>
                            <a:schemeClr val="tx1"/>
                          </a:solidFill>
                          <a:effectLst/>
                          <a:latin typeface="Stabil Grotesk" panose="00000600000000000000" pitchFamily="50" charset="0"/>
                          <a:cs typeface="Times New Roman" panose="02020603050405020304" pitchFamily="18" charset="0"/>
                        </a:rPr>
                        <a:t>Wintersporthalle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0152 0857 4680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3924914"/>
                  </a:ext>
                </a:extLst>
              </a:tr>
              <a:tr h="1575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kern="1200" dirty="0">
                          <a:solidFill>
                            <a:schemeClr val="tx1"/>
                          </a:solidFill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Moritz Montgelas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de-DE" sz="1100" b="0" kern="1200" dirty="0">
                          <a:solidFill>
                            <a:schemeClr val="tx1"/>
                          </a:solidFill>
                          <a:effectLst/>
                          <a:latin typeface="Stabil Grotesk" panose="00000600000000000000" pitchFamily="50" charset="0"/>
                          <a:cs typeface="Times New Roman" panose="02020603050405020304" pitchFamily="18" charset="0"/>
                        </a:rPr>
                        <a:t>Supervisor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0152 0940 8994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535037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Nicolai Kaiser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Küche</a:t>
                      </a:r>
                      <a:endParaRPr lang="de-DE" b="0" dirty="0">
                        <a:latin typeface="Stabil Grotesk" panose="00000600000000000000" pitchFamily="50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0170 15 85 456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713975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Dennis Pilwat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de-DE" sz="1100" b="0" kern="1200" dirty="0">
                          <a:solidFill>
                            <a:schemeClr val="tx1"/>
                          </a:solidFill>
                          <a:effectLst/>
                          <a:latin typeface="Stabil Grotesk" panose="00000600000000000000" pitchFamily="50" charset="0"/>
                          <a:cs typeface="Times New Roman" panose="02020603050405020304" pitchFamily="18" charset="0"/>
                        </a:rPr>
                        <a:t>Küche Logen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0152 31842759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005869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Jose Antunes</a:t>
                      </a:r>
                      <a:endParaRPr lang="de-DE" sz="1100" b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de-AT" sz="1100" b="0" dirty="0" err="1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Stewarding</a:t>
                      </a:r>
                      <a:endParaRPr lang="de-DE" b="0" dirty="0">
                        <a:latin typeface="Stabil Grotesk" panose="00000600000000000000" pitchFamily="50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0152 29 94 74 34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1684372"/>
                  </a:ext>
                </a:extLst>
              </a:tr>
              <a:tr h="259200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solidFill>
                            <a:schemeClr val="bg1"/>
                          </a:solidFill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SUPPLIER FIRMEN</a:t>
                      </a:r>
                      <a:endParaRPr lang="de-DE" sz="1100" b="0" dirty="0">
                        <a:solidFill>
                          <a:schemeClr val="bg1"/>
                        </a:solidFill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F99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17661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Frau Marlene Müller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 err="1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Sagredy</a:t>
                      </a: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(Facility Management) 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0171 85 75 767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9654524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Mario 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Dallmayr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0177 6289350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519421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Sanitäter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Notrufnummern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100" b="0" kern="1200" dirty="0">
                          <a:solidFill>
                            <a:schemeClr val="tx1"/>
                          </a:solidFill>
                          <a:effectLst/>
                          <a:latin typeface="Stabil Grotesk" panose="00000600000000000000" pitchFamily="50" charset="0"/>
                          <a:cs typeface="Times New Roman" panose="02020603050405020304" pitchFamily="18" charset="0"/>
                        </a:rPr>
                        <a:t>069-95503 | 115-116-117</a:t>
                      </a:r>
                      <a:endParaRPr lang="de-DE" sz="1100" b="0" kern="1200" dirty="0">
                        <a:solidFill>
                          <a:schemeClr val="tx1"/>
                        </a:solidFill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0294351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 err="1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Waldemann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Firma Holzner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0151 11 32 24 87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80103721"/>
                  </a:ext>
                </a:extLst>
              </a:tr>
              <a:tr h="259200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solidFill>
                            <a:schemeClr val="bg1"/>
                          </a:solidFill>
                          <a:effectLst/>
                          <a:latin typeface="Stabil Grotesk" panose="00000600000000000000" pitchFamily="50" charset="0"/>
                          <a:cs typeface="Times New Roman" panose="02020603050405020304" pitchFamily="18" charset="0"/>
                        </a:rPr>
                        <a:t>TECHNIK</a:t>
                      </a:r>
                    </a:p>
                  </a:txBody>
                  <a:tcPr marL="68580" marR="68580" marT="0" marB="0" anchor="ctr">
                    <a:solidFill>
                      <a:srgbClr val="BF99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368609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Stadiontechnik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Stadiontechnik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1100" b="0" dirty="0">
                          <a:effectLst/>
                          <a:latin typeface="Stabil Grotesk" panose="000006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069 23 80 80 211</a:t>
                      </a:r>
                      <a:endParaRPr lang="de-DE" sz="1100" b="0" dirty="0">
                        <a:effectLst/>
                        <a:latin typeface="Stabil Grotesk" panose="000006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34036291"/>
                  </a:ext>
                </a:extLst>
              </a:tr>
            </a:tbl>
          </a:graphicData>
        </a:graphic>
      </p:graphicFrame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E3611F2-F3DE-D241-9A01-4141E333E2AD}"/>
              </a:ext>
            </a:extLst>
          </p:cNvPr>
          <p:cNvSpPr txBox="1">
            <a:spLocks/>
          </p:cNvSpPr>
          <p:nvPr/>
        </p:nvSpPr>
        <p:spPr>
          <a:xfrm>
            <a:off x="648000" y="1548001"/>
            <a:ext cx="6120000" cy="4516249"/>
          </a:xfrm>
          <a:prstGeom prst="rect">
            <a:avLst/>
          </a:prstGeom>
        </p:spPr>
        <p:txBody>
          <a:bodyPr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Stabil Grotesk" panose="00000600000000000000" pitchFamily="50" charset="0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Stabil Grotesk" panose="00000600000000000000" pitchFamily="50" charset="0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Stabil Grotesk" panose="00000600000000000000" pitchFamily="50" charset="0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Stabil Grotesk" panose="00000600000000000000" pitchFamily="50" charset="0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Stabil Grotesk" panose="00000600000000000000" pitchFamily="50" charset="0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A848A6-00C8-D1FD-E92B-8F7D9AD367E6}"/>
              </a:ext>
            </a:extLst>
          </p:cNvPr>
          <p:cNvSpPr txBox="1">
            <a:spLocks/>
          </p:cNvSpPr>
          <p:nvPr/>
        </p:nvSpPr>
        <p:spPr>
          <a:xfrm>
            <a:off x="648000" y="1547999"/>
            <a:ext cx="6210000" cy="4805176"/>
          </a:xfrm>
          <a:prstGeom prst="rect">
            <a:avLst/>
          </a:prstGeom>
        </p:spPr>
        <p:txBody>
          <a:bodyPr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Stabil Grotesk" panose="00000600000000000000" pitchFamily="50" charset="0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Stabil Grotesk" panose="00000600000000000000" pitchFamily="50" charset="0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Stabil Grotesk" panose="00000600000000000000" pitchFamily="50" charset="0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Stabil Grotesk" panose="00000600000000000000" pitchFamily="50" charset="0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Stabil Grotesk" panose="00000600000000000000" pitchFamily="50" charset="0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None/>
            </a:pPr>
            <a:r>
              <a:rPr lang="de-AT" sz="1400" dirty="0">
                <a:solidFill>
                  <a:srgbClr val="BF9960"/>
                </a:solidFill>
                <a:cs typeface="Times New Roman" panose="02020603050405020304" pitchFamily="18" charset="0"/>
              </a:rPr>
              <a:t>Informationen Hygienekontrolle: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sz="1200" dirty="0"/>
              <a:t>Besteck absichtlich nach hinten gestellt </a:t>
            </a:r>
          </a:p>
          <a:p>
            <a:pPr lvl="0">
              <a:spcBef>
                <a:spcPts val="200"/>
              </a:spcBef>
              <a:spcAft>
                <a:spcPts val="200"/>
              </a:spcAft>
            </a:pPr>
            <a:r>
              <a:rPr lang="de-DE" sz="1200" dirty="0"/>
              <a:t>Rumstehende Personal Getränke, Becher überall unbedingt vermeiden</a:t>
            </a:r>
          </a:p>
          <a:p>
            <a:pPr lvl="0">
              <a:spcBef>
                <a:spcPts val="200"/>
              </a:spcBef>
              <a:spcAft>
                <a:spcPts val="200"/>
              </a:spcAft>
            </a:pPr>
            <a:r>
              <a:rPr lang="de-DE" sz="1200" dirty="0"/>
              <a:t>Privatgegenstände in Schränke oder Hosentaschen | nichts auf den Arbeitsflächen</a:t>
            </a:r>
          </a:p>
          <a:p>
            <a:pPr lvl="0">
              <a:spcBef>
                <a:spcPts val="200"/>
              </a:spcBef>
              <a:spcAft>
                <a:spcPts val="200"/>
              </a:spcAft>
            </a:pPr>
            <a:r>
              <a:rPr lang="de-DE" sz="1200" dirty="0"/>
              <a:t>Nichts auf dem Boden lagern Logen, Trockenlager, Kaffeelager, 3.30 Lager, Bars</a:t>
            </a:r>
          </a:p>
          <a:p>
            <a:pPr lvl="0">
              <a:spcBef>
                <a:spcPts val="200"/>
              </a:spcBef>
              <a:spcAft>
                <a:spcPts val="200"/>
              </a:spcAft>
            </a:pPr>
            <a:r>
              <a:rPr lang="de-DE" sz="1200" dirty="0"/>
              <a:t>Alle Hand Waschbecken mit Seife, Desinfektion und Tüchern bestücken </a:t>
            </a:r>
          </a:p>
          <a:p>
            <a:pPr lvl="0">
              <a:spcBef>
                <a:spcPts val="200"/>
              </a:spcBef>
              <a:spcAft>
                <a:spcPts val="200"/>
              </a:spcAft>
            </a:pPr>
            <a:r>
              <a:rPr lang="de-DE" sz="1200" dirty="0"/>
              <a:t>Gläser an den Bars bitte 15cm Abstand halten zu den Waschbecken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sz="1200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None/>
            </a:pPr>
            <a:endParaRPr lang="de-DE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DE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it-IT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it-IT" dirty="0"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None/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de-AT" dirty="0">
              <a:solidFill>
                <a:srgbClr val="BF9960"/>
              </a:solidFill>
              <a:latin typeface="Stabil Grotesk Bold" panose="000008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04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695</Words>
  <Application>Microsoft Office PowerPoint</Application>
  <PresentationFormat>Benutzerdefiniert</PresentationFormat>
  <Paragraphs>207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Stabil Grotesk</vt:lpstr>
      <vt:lpstr>Stabil Grotesk Bold</vt:lpstr>
      <vt:lpstr>Times New Roman</vt:lpstr>
      <vt:lpstr>Office</vt:lpstr>
      <vt:lpstr>SERVICELEITER-BRIEFING Metallica  22.05.2026 | 20:30 Uhr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Tina Lechowski</dc:creator>
  <cp:lastModifiedBy>Jan Glüsing-Lüerßen</cp:lastModifiedBy>
  <cp:revision>197</cp:revision>
  <cp:lastPrinted>2025-09-18T12:14:46Z</cp:lastPrinted>
  <dcterms:created xsi:type="dcterms:W3CDTF">2024-02-14T17:08:17Z</dcterms:created>
  <dcterms:modified xsi:type="dcterms:W3CDTF">2026-05-22T13:15:55Z</dcterms:modified>
</cp:coreProperties>
</file>